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91"/>
    <p:restoredTop sz="94681"/>
  </p:normalViewPr>
  <p:slideViewPr>
    <p:cSldViewPr snapToGrid="0" snapToObjects="1">
      <p:cViewPr varScale="1">
        <p:scale>
          <a:sx n="128" d="100"/>
          <a:sy n="128" d="100"/>
        </p:scale>
        <p:origin x="12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xmlns="" id="{62074E90-AB5E-524C-8946-9014AF33D8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xmlns="" id="{C37AD7B0-3A3A-9243-95A5-F1064011EF4C}"/>
              </a:ext>
            </a:extLst>
          </p:cNvPr>
          <p:cNvSpPr txBox="1"/>
          <p:nvPr userDrawn="1"/>
        </p:nvSpPr>
        <p:spPr>
          <a:xfrm>
            <a:off x="623250" y="341637"/>
            <a:ext cx="6579237" cy="492443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s-MX" sz="2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2. Lenguaje de programaci</a:t>
            </a:r>
            <a:r>
              <a:rPr lang="es-ES" sz="26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ón</a:t>
            </a:r>
            <a:r>
              <a:rPr lang="es-ES" sz="2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 orientado</a:t>
            </a:r>
            <a:r>
              <a:rPr lang="es-ES" sz="2600" b="1" baseline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 a Web</a:t>
            </a:r>
            <a:endParaRPr lang="es-MX" sz="26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xmlns="" id="{144F91F0-7A61-9748-9B49-97E9E7482E16}"/>
              </a:ext>
            </a:extLst>
          </p:cNvPr>
          <p:cNvSpPr txBox="1"/>
          <p:nvPr userDrawn="1"/>
        </p:nvSpPr>
        <p:spPr>
          <a:xfrm>
            <a:off x="8001000" y="6356351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600" b="1" i="1" dirty="0">
                <a:solidFill>
                  <a:srgbClr val="FF7E13"/>
                </a:solidFill>
              </a:rPr>
              <a:t>@JJCM</a:t>
            </a:r>
          </a:p>
        </p:txBody>
      </p:sp>
    </p:spTree>
    <p:extLst>
      <p:ext uri="{BB962C8B-B14F-4D97-AF65-F5344CB8AC3E}">
        <p14:creationId xmlns:p14="http://schemas.microsoft.com/office/powerpoint/2010/main" val="125741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74919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28194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7801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73491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42370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37025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82852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8383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03668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67644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FF13F-9175-AD40-865F-ACEF60B51CF6}" type="datetimeFigureOut">
              <a:rPr lang="es-ES_tradnl" smtClean="0"/>
              <a:t>16/2/19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1D96F-49DD-724E-B518-2D9768E0BCDA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12504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../ejemplo3.html" TargetMode="External"/><Relationship Id="rId4" Type="http://schemas.openxmlformats.org/officeDocument/2006/relationships/hyperlink" Target="../ejemplo4.html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../ejemplo2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152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¿Qué es 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Javascript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827367" y="1828798"/>
            <a:ext cx="38784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 algn="just">
              <a:buFont typeface="Arial" charset="0"/>
              <a:buChar char="•"/>
            </a:pPr>
            <a:r>
              <a:rPr lang="es-ES" dirty="0"/>
              <a:t>Es un lenguaje de programación que te permite realizar actividades dinámicas en una página web. Ejemplos:</a:t>
            </a:r>
          </a:p>
          <a:p>
            <a:pPr marL="180975" indent="-180975" algn="just">
              <a:buFont typeface="Arial" charset="0"/>
              <a:buChar char="•"/>
            </a:pPr>
            <a:endParaRPr lang="es-ES" dirty="0"/>
          </a:p>
          <a:p>
            <a:pPr marL="638175" lvl="1" indent="-180975" algn="just">
              <a:buFont typeface="Arial" charset="0"/>
              <a:buChar char="•"/>
            </a:pPr>
            <a:r>
              <a:rPr lang="es-ES" dirty="0"/>
              <a:t>Mostrar actualizaciones de contenido en el momento</a:t>
            </a:r>
          </a:p>
          <a:p>
            <a:pPr marL="638175" lvl="1" indent="-180975" algn="just">
              <a:buFont typeface="Arial" charset="0"/>
              <a:buChar char="•"/>
            </a:pPr>
            <a:r>
              <a:rPr lang="es-ES" dirty="0"/>
              <a:t>Interactuar con mapas</a:t>
            </a:r>
          </a:p>
          <a:p>
            <a:pPr marL="638175" lvl="1" indent="-180975" algn="just">
              <a:buFont typeface="Arial" charset="0"/>
              <a:buChar char="•"/>
            </a:pPr>
            <a:r>
              <a:rPr lang="es-ES" dirty="0"/>
              <a:t>Animar imágenes 2D/3D</a:t>
            </a:r>
            <a:endParaRPr lang="es-ES_tradnl" dirty="0"/>
          </a:p>
        </p:txBody>
      </p:sp>
      <p:pic>
        <p:nvPicPr>
          <p:cNvPr id="6" name="Picture 2" descr="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3804" y="1973766"/>
            <a:ext cx="3741219" cy="3741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79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6105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2.5. ¿</a:t>
            </a:r>
            <a:r>
              <a:rPr lang="es-ES_tradnl" sz="2400" dirty="0" err="1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Qu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é es lo que </a:t>
            </a:r>
            <a:r>
              <a:rPr lang="es-ES" sz="2400" dirty="0" err="1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JavaSript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hace en 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la página?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665885" y="2356534"/>
            <a:ext cx="80805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 algn="just">
              <a:buFont typeface="Arial" charset="0"/>
              <a:buChar char="•"/>
            </a:pPr>
            <a:r>
              <a:rPr lang="es-ES" dirty="0" smtClean="0"/>
              <a:t>Cuando el navegador encuentra un bloque de JavaScript, lo ejecuta en orden, de arriba hacia abajo</a:t>
            </a:r>
          </a:p>
          <a:p>
            <a:pPr marL="180975" indent="-180975" algn="just">
              <a:buFont typeface="Arial" charset="0"/>
              <a:buChar char="•"/>
            </a:pPr>
            <a:endParaRPr lang="es-ES" dirty="0" smtClean="0"/>
          </a:p>
          <a:p>
            <a:pPr marL="180975" indent="-180975" algn="just">
              <a:buFont typeface="Arial" charset="0"/>
              <a:buChar char="•"/>
            </a:pPr>
            <a:endParaRPr lang="es-ES_tradnl" dirty="0"/>
          </a:p>
        </p:txBody>
      </p:sp>
      <p:pic>
        <p:nvPicPr>
          <p:cNvPr id="3074" name="Picture 2" descr="https://mdn.mozillademos.org/files/13504/execut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460" y="3299792"/>
            <a:ext cx="7477919" cy="335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665885" y="1882834"/>
            <a:ext cx="36218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 smtClean="0"/>
              <a:t>JavaScript funciona con un orden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49677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6105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2.5. ¿</a:t>
            </a:r>
            <a:r>
              <a:rPr lang="es-ES_tradnl" sz="2400" dirty="0" err="1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Qu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é es lo que </a:t>
            </a:r>
            <a:r>
              <a:rPr lang="es-ES" sz="2400" dirty="0" err="1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JavaSript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hace en 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la página?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665885" y="2356534"/>
            <a:ext cx="80805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 algn="just">
              <a:buFont typeface="Arial" charset="0"/>
              <a:buChar char="•"/>
            </a:pPr>
            <a:r>
              <a:rPr lang="es-ES" dirty="0" smtClean="0"/>
              <a:t>JavaScript puede trabajar tanto del lado del cliente como del lado del servidor, incluso, puede existir interacción entre ambos</a:t>
            </a:r>
          </a:p>
          <a:p>
            <a:pPr marL="180975" indent="-180975" algn="just">
              <a:buFont typeface="Arial" charset="0"/>
              <a:buChar char="•"/>
            </a:pPr>
            <a:endParaRPr lang="es-ES" dirty="0" smtClean="0"/>
          </a:p>
          <a:p>
            <a:pPr marL="180975" indent="-180975" algn="just">
              <a:buFont typeface="Arial" charset="0"/>
              <a:buChar char="•"/>
            </a:pPr>
            <a:endParaRPr lang="es-ES_tradnl" dirty="0"/>
          </a:p>
        </p:txBody>
      </p:sp>
      <p:pic>
        <p:nvPicPr>
          <p:cNvPr id="3074" name="Picture 2" descr="https://mdn.mozillademos.org/files/13504/execut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460" y="3299792"/>
            <a:ext cx="7477919" cy="335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665885" y="1882834"/>
            <a:ext cx="3798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 smtClean="0"/>
              <a:t>Lado del cliente y lado del servidor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212825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6322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2.6. ¿C</a:t>
            </a:r>
            <a:r>
              <a:rPr lang="es-ES" sz="2400" dirty="0" err="1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ómo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añadir JavaScript a una página web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665885" y="1882834"/>
            <a:ext cx="73748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charset="0"/>
              <a:buChar char="•"/>
            </a:pPr>
            <a:r>
              <a:rPr lang="es-ES_tradnl" dirty="0" smtClean="0"/>
              <a:t>JavaScript por dentro (</a:t>
            </a:r>
            <a:r>
              <a:rPr lang="es-ES_tradnl" dirty="0" smtClean="0">
                <a:hlinkClick r:id="rId2" action="ppaction://hlinkfile"/>
              </a:rPr>
              <a:t>ejemplo2.html</a:t>
            </a:r>
            <a:r>
              <a:rPr lang="es-ES_tradnl" dirty="0" smtClean="0"/>
              <a:t>)</a:t>
            </a:r>
          </a:p>
          <a:p>
            <a:pPr marL="177800" indent="-177800">
              <a:buFont typeface="Arial" charset="0"/>
              <a:buChar char="•"/>
            </a:pPr>
            <a:r>
              <a:rPr lang="es-ES_tradnl" dirty="0" smtClean="0"/>
              <a:t>JavaScript externo (</a:t>
            </a:r>
            <a:r>
              <a:rPr lang="es-ES_tradnl" dirty="0" smtClean="0">
                <a:hlinkClick r:id="rId3" action="ppaction://hlinkfile"/>
              </a:rPr>
              <a:t>ejemplo3.html</a:t>
            </a:r>
            <a:r>
              <a:rPr lang="es-ES_tradnl" dirty="0" smtClean="0"/>
              <a:t>)</a:t>
            </a:r>
          </a:p>
          <a:p>
            <a:pPr marL="177800" indent="-177800">
              <a:buFont typeface="Arial" charset="0"/>
              <a:buChar char="•"/>
            </a:pPr>
            <a:r>
              <a:rPr lang="es-ES_tradnl" dirty="0" smtClean="0"/>
              <a:t>Gestores de JavaScript en l</a:t>
            </a:r>
            <a:r>
              <a:rPr lang="es-ES" dirty="0" err="1" smtClean="0"/>
              <a:t>ínea</a:t>
            </a:r>
            <a:r>
              <a:rPr lang="es-ES" dirty="0" smtClean="0"/>
              <a:t> (</a:t>
            </a:r>
            <a:r>
              <a:rPr lang="es-ES" dirty="0" smtClean="0">
                <a:hlinkClick r:id="rId4" action="ppaction://hlinkfile"/>
              </a:rPr>
              <a:t>ejemplo4.html</a:t>
            </a:r>
            <a:r>
              <a:rPr lang="es-ES" dirty="0" smtClean="0"/>
              <a:t>)</a:t>
            </a:r>
          </a:p>
          <a:p>
            <a:pPr marL="177800" indent="-177800">
              <a:buFont typeface="Arial" charset="0"/>
              <a:buChar char="•"/>
            </a:pPr>
            <a:endParaRPr lang="es-ES" dirty="0"/>
          </a:p>
          <a:p>
            <a:pPr marL="342900" indent="-342900">
              <a:buFont typeface="+mj-lt"/>
              <a:buAutoNum type="arabicPeriod"/>
            </a:pPr>
            <a:r>
              <a:rPr lang="es-ES_tradnl" dirty="0" smtClean="0"/>
              <a:t>Modifica el ejercicio añadiendo varios botones en el archivo. Cada vez que se presione un </a:t>
            </a:r>
            <a:r>
              <a:rPr lang="es-ES_tradnl" dirty="0" err="1" smtClean="0"/>
              <a:t>bot</a:t>
            </a:r>
            <a:r>
              <a:rPr lang="es-ES" dirty="0" err="1" smtClean="0"/>
              <a:t>ón</a:t>
            </a:r>
            <a:r>
              <a:rPr lang="es-ES" dirty="0" smtClean="0"/>
              <a:t> deberá crear un nuevo párrafo.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9942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152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¿Qué es 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Javascript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827367" y="1828798"/>
            <a:ext cx="38784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 algn="just">
              <a:buFont typeface="Arial" charset="0"/>
              <a:buChar char="•"/>
            </a:pPr>
            <a:r>
              <a:rPr lang="es-ES" dirty="0"/>
              <a:t>Es la tercera capa de los estándares en las tecnologías para web, dos de las cuales son HTML y CSS</a:t>
            </a:r>
            <a:endParaRPr lang="es-ES_tradnl" dirty="0"/>
          </a:p>
        </p:txBody>
      </p:sp>
      <p:pic>
        <p:nvPicPr>
          <p:cNvPr id="2050" name="Picture 2" descr="https://mdn.mozillademos.org/files/13502/cak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1190" y="2085704"/>
            <a:ext cx="4210050" cy="4086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3135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490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2.2. </a:t>
            </a:r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JavaScript en </a:t>
            </a:r>
            <a:r>
              <a:rPr lang="es-ES_tradnl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acci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ón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</a:t>
            </a:r>
            <a:r>
              <a:rPr lang="mr-IN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…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248937" y="2509022"/>
            <a:ext cx="6646127" cy="33119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_tradnl" dirty="0">
                <a:solidFill>
                  <a:schemeClr val="tx1"/>
                </a:solidFill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&lt;p&gt; </a:t>
            </a:r>
            <a:r>
              <a:rPr lang="es-ES_tradnl" dirty="0" smtClean="0">
                <a:solidFill>
                  <a:schemeClr val="tx1"/>
                </a:solidFill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Jugar &lt;/</a:t>
            </a:r>
            <a:r>
              <a:rPr lang="es-ES_tradnl" dirty="0">
                <a:solidFill>
                  <a:schemeClr val="tx1"/>
                </a:solidFill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p&gt;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248937" y="2054103"/>
            <a:ext cx="14042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600" dirty="0"/>
              <a:t>Ejemplo1.html</a:t>
            </a:r>
          </a:p>
        </p:txBody>
      </p:sp>
    </p:spTree>
    <p:extLst>
      <p:ext uri="{BB962C8B-B14F-4D97-AF65-F5344CB8AC3E}">
        <p14:creationId xmlns:p14="http://schemas.microsoft.com/office/powerpoint/2010/main" val="2114031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490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2.2. </a:t>
            </a:r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JavaScript en </a:t>
            </a:r>
            <a:r>
              <a:rPr lang="es-ES_tradnl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acci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ón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</a:t>
            </a:r>
            <a:r>
              <a:rPr lang="mr-IN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…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248937" y="2509022"/>
            <a:ext cx="6646127" cy="37468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dirty="0">
                <a:solidFill>
                  <a:schemeClr val="tx1"/>
                </a:solidFill>
              </a:rPr>
              <a:t>p </a:t>
            </a:r>
          </a:p>
          <a:p>
            <a:r>
              <a:rPr lang="es-ES_tradnl" dirty="0">
                <a:solidFill>
                  <a:schemeClr val="tx1"/>
                </a:solidFill>
              </a:rPr>
              <a:t>{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font-family</a:t>
            </a:r>
            <a:r>
              <a:rPr lang="es-ES_tradnl" dirty="0">
                <a:solidFill>
                  <a:schemeClr val="tx1"/>
                </a:solidFill>
              </a:rPr>
              <a:t>: '</a:t>
            </a:r>
            <a:r>
              <a:rPr lang="es-ES_tradnl" dirty="0" err="1">
                <a:solidFill>
                  <a:schemeClr val="tx1"/>
                </a:solidFill>
              </a:rPr>
              <a:t>helvetica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neue</a:t>
            </a:r>
            <a:r>
              <a:rPr lang="es-ES_tradnl" dirty="0">
                <a:solidFill>
                  <a:schemeClr val="tx1"/>
                </a:solidFill>
              </a:rPr>
              <a:t>', </a:t>
            </a:r>
            <a:r>
              <a:rPr lang="es-ES_tradnl" dirty="0" err="1">
                <a:solidFill>
                  <a:schemeClr val="tx1"/>
                </a:solidFill>
              </a:rPr>
              <a:t>helvetica</a:t>
            </a:r>
            <a:r>
              <a:rPr lang="es-ES_tradnl" dirty="0">
                <a:solidFill>
                  <a:schemeClr val="tx1"/>
                </a:solidFill>
              </a:rPr>
              <a:t>, </a:t>
            </a:r>
            <a:r>
              <a:rPr lang="es-ES_tradnl" dirty="0" err="1">
                <a:solidFill>
                  <a:schemeClr val="tx1"/>
                </a:solidFill>
              </a:rPr>
              <a:t>sans-serif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letter-spacing</a:t>
            </a:r>
            <a:r>
              <a:rPr lang="es-ES_tradnl" dirty="0">
                <a:solidFill>
                  <a:schemeClr val="tx1"/>
                </a:solidFill>
              </a:rPr>
              <a:t>: 1px;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text-transform</a:t>
            </a:r>
            <a:r>
              <a:rPr lang="es-ES_tradnl" dirty="0">
                <a:solidFill>
                  <a:schemeClr val="tx1"/>
                </a:solidFill>
              </a:rPr>
              <a:t>: </a:t>
            </a:r>
            <a:r>
              <a:rPr lang="es-ES_tradnl" dirty="0" err="1">
                <a:solidFill>
                  <a:schemeClr val="tx1"/>
                </a:solidFill>
              </a:rPr>
              <a:t>uppercase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text-align</a:t>
            </a:r>
            <a:r>
              <a:rPr lang="es-ES_tradnl" dirty="0">
                <a:solidFill>
                  <a:schemeClr val="tx1"/>
                </a:solidFill>
              </a:rPr>
              <a:t>: center;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border</a:t>
            </a:r>
            <a:r>
              <a:rPr lang="es-ES_tradnl" dirty="0">
                <a:solidFill>
                  <a:schemeClr val="tx1"/>
                </a:solidFill>
              </a:rPr>
              <a:t>: 2px </a:t>
            </a:r>
            <a:r>
              <a:rPr lang="es-ES_tradnl" dirty="0" err="1">
                <a:solidFill>
                  <a:schemeClr val="tx1"/>
                </a:solidFill>
              </a:rPr>
              <a:t>solid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(0,0,200,0.6);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background</a:t>
            </a:r>
            <a:r>
              <a:rPr lang="es-ES_tradnl" dirty="0">
                <a:solidFill>
                  <a:schemeClr val="tx1"/>
                </a:solidFill>
              </a:rPr>
              <a:t>: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(0,0,200,0.3);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color: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(0,0,200,0.6);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box-</a:t>
            </a:r>
            <a:r>
              <a:rPr lang="es-ES_tradnl" dirty="0" err="1">
                <a:solidFill>
                  <a:schemeClr val="tx1"/>
                </a:solidFill>
              </a:rPr>
              <a:t>shadow</a:t>
            </a:r>
            <a:r>
              <a:rPr lang="es-ES_tradnl" dirty="0">
                <a:solidFill>
                  <a:schemeClr val="tx1"/>
                </a:solidFill>
              </a:rPr>
              <a:t>: 1px 1px 2px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(0,0,200,0.4);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border-radius</a:t>
            </a:r>
            <a:r>
              <a:rPr lang="es-ES_tradnl" dirty="0">
                <a:solidFill>
                  <a:schemeClr val="tx1"/>
                </a:solidFill>
              </a:rPr>
              <a:t>: 10px; </a:t>
            </a:r>
            <a:r>
              <a:rPr lang="es-ES_tradnl" dirty="0" err="1">
                <a:solidFill>
                  <a:schemeClr val="tx1"/>
                </a:solidFill>
              </a:rPr>
              <a:t>padding</a:t>
            </a:r>
            <a:r>
              <a:rPr lang="es-ES_tradnl" dirty="0">
                <a:solidFill>
                  <a:schemeClr val="tx1"/>
                </a:solidFill>
              </a:rPr>
              <a:t>: 3px 10px;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display</a:t>
            </a:r>
            <a:r>
              <a:rPr lang="es-ES_tradnl" dirty="0">
                <a:solidFill>
                  <a:schemeClr val="tx1"/>
                </a:solidFill>
              </a:rPr>
              <a:t>: </a:t>
            </a:r>
            <a:r>
              <a:rPr lang="es-ES_tradnl" dirty="0" err="1">
                <a:solidFill>
                  <a:schemeClr val="tx1"/>
                </a:solidFill>
              </a:rPr>
              <a:t>inline</a:t>
            </a:r>
            <a:r>
              <a:rPr lang="es-ES_tradnl" dirty="0">
                <a:solidFill>
                  <a:schemeClr val="tx1"/>
                </a:solidFill>
              </a:rPr>
              <a:t>-block; </a:t>
            </a:r>
            <a:r>
              <a:rPr lang="es-ES_tradnl" dirty="0" err="1">
                <a:solidFill>
                  <a:schemeClr val="tx1"/>
                </a:solidFill>
              </a:rPr>
              <a:t>cursor:pointer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248937" y="2154462"/>
            <a:ext cx="42430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600" dirty="0"/>
              <a:t>Agregamos CSS para hacer que se vea agradable:</a:t>
            </a:r>
          </a:p>
        </p:txBody>
      </p:sp>
    </p:spTree>
    <p:extLst>
      <p:ext uri="{BB962C8B-B14F-4D97-AF65-F5344CB8AC3E}">
        <p14:creationId xmlns:p14="http://schemas.microsoft.com/office/powerpoint/2010/main" val="308076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490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2.2. </a:t>
            </a:r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JavaScript en </a:t>
            </a:r>
            <a:r>
              <a:rPr lang="es-ES_tradnl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acci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ón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</a:t>
            </a:r>
            <a:r>
              <a:rPr lang="mr-IN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…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248937" y="2509022"/>
            <a:ext cx="6646127" cy="37468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dirty="0" err="1">
                <a:solidFill>
                  <a:schemeClr val="tx1"/>
                </a:solidFill>
              </a:rPr>
              <a:t>var</a:t>
            </a:r>
            <a:r>
              <a:rPr lang="es-ES_tradnl" dirty="0">
                <a:solidFill>
                  <a:schemeClr val="tx1"/>
                </a:solidFill>
              </a:rPr>
              <a:t> para = </a:t>
            </a:r>
            <a:r>
              <a:rPr lang="es-ES_tradnl" dirty="0" err="1">
                <a:solidFill>
                  <a:schemeClr val="tx1"/>
                </a:solidFill>
              </a:rPr>
              <a:t>document.querySelector</a:t>
            </a:r>
            <a:r>
              <a:rPr lang="es-ES_tradnl" dirty="0">
                <a:solidFill>
                  <a:schemeClr val="tx1"/>
                </a:solidFill>
              </a:rPr>
              <a:t>('p'); </a:t>
            </a:r>
          </a:p>
          <a:p>
            <a:endParaRPr lang="es-ES_tradnl" dirty="0">
              <a:solidFill>
                <a:schemeClr val="tx1"/>
              </a:solidFill>
            </a:endParaRPr>
          </a:p>
          <a:p>
            <a:r>
              <a:rPr lang="es-ES_tradnl" dirty="0" err="1">
                <a:solidFill>
                  <a:schemeClr val="tx1"/>
                </a:solidFill>
              </a:rPr>
              <a:t>para.addEventListener</a:t>
            </a:r>
            <a:r>
              <a:rPr lang="es-ES_tradnl" dirty="0">
                <a:solidFill>
                  <a:schemeClr val="tx1"/>
                </a:solidFill>
              </a:rPr>
              <a:t>('</a:t>
            </a:r>
            <a:r>
              <a:rPr lang="es-ES_tradnl" dirty="0" err="1">
                <a:solidFill>
                  <a:schemeClr val="tx1"/>
                </a:solidFill>
              </a:rPr>
              <a:t>click</a:t>
            </a:r>
            <a:r>
              <a:rPr lang="es-ES_tradnl" dirty="0">
                <a:solidFill>
                  <a:schemeClr val="tx1"/>
                </a:solidFill>
              </a:rPr>
              <a:t>', </a:t>
            </a:r>
            <a:r>
              <a:rPr lang="es-ES_tradnl" dirty="0" err="1">
                <a:solidFill>
                  <a:schemeClr val="tx1"/>
                </a:solidFill>
              </a:rPr>
              <a:t>updateName</a:t>
            </a:r>
            <a:r>
              <a:rPr lang="es-ES_tradnl" dirty="0">
                <a:solidFill>
                  <a:schemeClr val="tx1"/>
                </a:solidFill>
              </a:rPr>
              <a:t>); </a:t>
            </a:r>
          </a:p>
          <a:p>
            <a:endParaRPr lang="es-ES_tradnl" dirty="0">
              <a:solidFill>
                <a:schemeClr val="tx1"/>
              </a:solidFill>
            </a:endParaRPr>
          </a:p>
          <a:p>
            <a:r>
              <a:rPr lang="es-ES_tradnl" dirty="0" err="1">
                <a:solidFill>
                  <a:schemeClr val="tx1"/>
                </a:solidFill>
              </a:rPr>
              <a:t>function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updateName</a:t>
            </a:r>
            <a:r>
              <a:rPr lang="es-ES_tradnl" dirty="0">
                <a:solidFill>
                  <a:schemeClr val="tx1"/>
                </a:solidFill>
              </a:rPr>
              <a:t>() { </a:t>
            </a:r>
          </a:p>
          <a:p>
            <a:r>
              <a:rPr lang="es-ES_tradnl" dirty="0">
                <a:solidFill>
                  <a:schemeClr val="tx1"/>
                </a:solidFill>
              </a:rPr>
              <a:t>     </a:t>
            </a:r>
            <a:r>
              <a:rPr lang="es-ES_tradnl" dirty="0" err="1">
                <a:solidFill>
                  <a:schemeClr val="tx1"/>
                </a:solidFill>
              </a:rPr>
              <a:t>var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name</a:t>
            </a:r>
            <a:r>
              <a:rPr lang="es-ES_tradnl" dirty="0">
                <a:solidFill>
                  <a:schemeClr val="tx1"/>
                </a:solidFill>
              </a:rPr>
              <a:t> = </a:t>
            </a:r>
            <a:r>
              <a:rPr lang="es-ES_tradnl" dirty="0" err="1">
                <a:solidFill>
                  <a:schemeClr val="tx1"/>
                </a:solidFill>
              </a:rPr>
              <a:t>prompt</a:t>
            </a:r>
            <a:r>
              <a:rPr lang="es-ES_tradnl" dirty="0">
                <a:solidFill>
                  <a:schemeClr val="tx1"/>
                </a:solidFill>
              </a:rPr>
              <a:t>(‘Introduce tu nombre');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   </a:t>
            </a:r>
            <a:r>
              <a:rPr lang="es-ES_tradnl" dirty="0" err="1">
                <a:solidFill>
                  <a:schemeClr val="tx1"/>
                </a:solidFill>
              </a:rPr>
              <a:t>para.textContent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>
                <a:solidFill>
                  <a:schemeClr val="tx1"/>
                </a:solidFill>
              </a:rPr>
              <a:t>= Jugador </a:t>
            </a:r>
            <a:r>
              <a:rPr lang="es-ES_tradnl" dirty="0">
                <a:solidFill>
                  <a:schemeClr val="tx1"/>
                </a:solidFill>
              </a:rPr>
              <a:t>1: ' + </a:t>
            </a:r>
            <a:r>
              <a:rPr lang="es-ES_tradnl" dirty="0" err="1">
                <a:solidFill>
                  <a:schemeClr val="tx1"/>
                </a:solidFill>
              </a:rPr>
              <a:t>name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248937" y="2054103"/>
            <a:ext cx="69045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600" dirty="0"/>
              <a:t>y finalmente agregamos JavaScript para implementar comportamiento dinámico:</a:t>
            </a:r>
          </a:p>
        </p:txBody>
      </p:sp>
    </p:spTree>
    <p:extLst>
      <p:ext uri="{BB962C8B-B14F-4D97-AF65-F5344CB8AC3E}">
        <p14:creationId xmlns:p14="http://schemas.microsoft.com/office/powerpoint/2010/main" val="212922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6546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2.3. 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¿Qué es 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lo que podemos hacer con JavaScript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827367" y="1828798"/>
            <a:ext cx="38784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 algn="just">
              <a:buFont typeface="Arial" charset="0"/>
              <a:buChar char="•"/>
            </a:pPr>
            <a:r>
              <a:rPr lang="es-ES" dirty="0" smtClean="0"/>
              <a:t>Utilizar su n</a:t>
            </a:r>
            <a:r>
              <a:rPr lang="es-ES" dirty="0" smtClean="0"/>
              <a:t>úcleo de características comunes de programación.</a:t>
            </a:r>
          </a:p>
          <a:p>
            <a:pPr marL="180975" indent="-180975" algn="just">
              <a:buFont typeface="Arial" charset="0"/>
              <a:buChar char="•"/>
            </a:pPr>
            <a:r>
              <a:rPr lang="es-ES" dirty="0" smtClean="0"/>
              <a:t>Utilizar la funcionalidad construida por encima del núcleo de JavaScript llama </a:t>
            </a:r>
            <a:r>
              <a:rPr lang="es-ES" dirty="0" err="1" smtClean="0"/>
              <a:t>API`s</a:t>
            </a:r>
            <a:r>
              <a:rPr lang="es-ES" dirty="0" smtClean="0"/>
              <a:t> </a:t>
            </a:r>
            <a:r>
              <a:rPr lang="es-ES" dirty="0"/>
              <a:t>(</a:t>
            </a:r>
            <a:r>
              <a:rPr lang="es-ES" dirty="0" err="1" smtClean="0"/>
              <a:t>Application</a:t>
            </a:r>
            <a:r>
              <a:rPr lang="es-ES" dirty="0" smtClean="0"/>
              <a:t> </a:t>
            </a:r>
            <a:r>
              <a:rPr lang="es-ES" dirty="0" err="1" smtClean="0"/>
              <a:t>Programming</a:t>
            </a:r>
            <a:r>
              <a:rPr lang="es-ES" dirty="0" smtClean="0"/>
              <a:t> Interfaces).</a:t>
            </a:r>
            <a:endParaRPr lang="es-ES" dirty="0" smtClean="0"/>
          </a:p>
          <a:p>
            <a:pPr marL="180975" indent="-180975" algn="just">
              <a:buFont typeface="Arial" charset="0"/>
              <a:buChar char="•"/>
            </a:pPr>
            <a:endParaRPr lang="es-ES_tradnl" dirty="0"/>
          </a:p>
        </p:txBody>
      </p:sp>
      <p:pic>
        <p:nvPicPr>
          <p:cNvPr id="1026" name="Picture 2" descr="https://mdn.mozillademos.org/files/13508/brows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295" y="3349376"/>
            <a:ext cx="5413847" cy="3394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6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5840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2.4. 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Interfaz de programaci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ón en aplicaciones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827367" y="1828798"/>
            <a:ext cx="38784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 algn="just">
              <a:buFont typeface="Arial" charset="0"/>
              <a:buChar char="•"/>
            </a:pPr>
            <a:r>
              <a:rPr lang="es-ES" dirty="0" smtClean="0"/>
              <a:t>Los navegadores </a:t>
            </a:r>
            <a:r>
              <a:rPr lang="es-ES" dirty="0" err="1" smtClean="0"/>
              <a:t>APIs</a:t>
            </a:r>
            <a:r>
              <a:rPr lang="es-ES" dirty="0" smtClean="0"/>
              <a:t> (DOM, localizaci</a:t>
            </a:r>
            <a:r>
              <a:rPr lang="es-ES" dirty="0" smtClean="0"/>
              <a:t>ón-Geo API, </a:t>
            </a:r>
            <a:r>
              <a:rPr lang="es-ES" dirty="0" err="1" smtClean="0"/>
              <a:t>Canvas</a:t>
            </a:r>
            <a:r>
              <a:rPr lang="es-ES" dirty="0" smtClean="0"/>
              <a:t>, </a:t>
            </a:r>
            <a:r>
              <a:rPr lang="es-ES" dirty="0" err="1" smtClean="0"/>
              <a:t>WebGL</a:t>
            </a:r>
            <a:r>
              <a:rPr lang="es-ES" dirty="0" smtClean="0"/>
              <a:t>, Video y Sonido </a:t>
            </a:r>
            <a:r>
              <a:rPr lang="es-ES" dirty="0" err="1" smtClean="0"/>
              <a:t>APIs</a:t>
            </a:r>
            <a:r>
              <a:rPr lang="es-ES" dirty="0" smtClean="0"/>
              <a:t>.</a:t>
            </a:r>
          </a:p>
          <a:p>
            <a:pPr marL="180975" indent="-180975" algn="just">
              <a:buFont typeface="Arial" charset="0"/>
              <a:buChar char="•"/>
            </a:pPr>
            <a:r>
              <a:rPr lang="es-ES" dirty="0" err="1" smtClean="0"/>
              <a:t>APIs</a:t>
            </a:r>
            <a:r>
              <a:rPr lang="es-ES" dirty="0" smtClean="0"/>
              <a:t> de terceras personas (Twitter API, Google </a:t>
            </a:r>
            <a:r>
              <a:rPr lang="es-ES" dirty="0" err="1" smtClean="0"/>
              <a:t>Maps</a:t>
            </a:r>
            <a:r>
              <a:rPr lang="es-ES" dirty="0" smtClean="0"/>
              <a:t> API, </a:t>
            </a:r>
            <a:r>
              <a:rPr lang="mr-IN" dirty="0" smtClean="0"/>
              <a:t>…</a:t>
            </a:r>
            <a:endParaRPr lang="es-ES" dirty="0" smtClean="0"/>
          </a:p>
          <a:p>
            <a:pPr marL="180975" indent="-180975" algn="just">
              <a:buFont typeface="Arial" charset="0"/>
              <a:buChar char="•"/>
            </a:pPr>
            <a:endParaRPr lang="es-ES" dirty="0" smtClean="0"/>
          </a:p>
          <a:p>
            <a:pPr marL="180975" indent="-180975" algn="just">
              <a:buFont typeface="Arial" charset="0"/>
              <a:buChar char="•"/>
            </a:pPr>
            <a:endParaRPr lang="es-ES_tradnl" dirty="0"/>
          </a:p>
        </p:txBody>
      </p:sp>
      <p:pic>
        <p:nvPicPr>
          <p:cNvPr id="1026" name="Picture 2" descr="https://mdn.mozillademos.org/files/13508/brows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6089" y="3051426"/>
            <a:ext cx="5889053" cy="369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683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6105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2.5. ¿</a:t>
            </a:r>
            <a:r>
              <a:rPr lang="es-ES_tradnl" sz="2400" dirty="0" err="1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Qu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é es lo que </a:t>
            </a:r>
            <a:r>
              <a:rPr lang="es-ES" sz="2400" dirty="0" err="1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JavaSript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hace en 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la página?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827367" y="1828798"/>
            <a:ext cx="80805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indent="-266700" algn="just">
              <a:buFont typeface="+mj-lt"/>
              <a:buAutoNum type="arabicPeriod"/>
            </a:pPr>
            <a:r>
              <a:rPr lang="es-ES" dirty="0" smtClean="0"/>
              <a:t>El c</a:t>
            </a:r>
            <a:r>
              <a:rPr lang="es-ES" dirty="0" smtClean="0"/>
              <a:t>ódigo (HTML, CSS y JavaScript) es leído dentro de un ambiente de ejecución (pestaña del navegador).</a:t>
            </a:r>
          </a:p>
          <a:p>
            <a:pPr marL="266700" indent="-266700" algn="just">
              <a:buFont typeface="+mj-lt"/>
              <a:buAutoNum type="arabicPeriod"/>
            </a:pPr>
            <a:r>
              <a:rPr lang="es-ES" dirty="0" smtClean="0"/>
              <a:t>El lenguaje JavaScript es ejecutado por el motor del navegador luego que el código HTML y CSS han sido “juntados” dentro de la página Web.</a:t>
            </a:r>
          </a:p>
          <a:p>
            <a:pPr marL="266700" indent="-266700" algn="just">
              <a:buFont typeface="+mj-lt"/>
              <a:buAutoNum type="arabicPeriod"/>
            </a:pPr>
            <a:r>
              <a:rPr lang="es-ES" dirty="0" smtClean="0"/>
              <a:t>Lo anterior asegura que el estilo y la estructura de la </a:t>
            </a:r>
            <a:r>
              <a:rPr lang="es-ES" dirty="0"/>
              <a:t>página están en su lugar en el momento en que JavaScript comienza a </a:t>
            </a:r>
            <a:r>
              <a:rPr lang="es-ES" dirty="0" smtClean="0"/>
              <a:t>ejecutarse.</a:t>
            </a:r>
          </a:p>
          <a:p>
            <a:pPr marL="180975" indent="-180975" algn="just">
              <a:buFont typeface="Arial" charset="0"/>
              <a:buChar char="•"/>
            </a:pPr>
            <a:endParaRPr lang="es-ES" dirty="0" smtClean="0"/>
          </a:p>
          <a:p>
            <a:pPr marL="180975" indent="-180975" algn="just">
              <a:buFont typeface="Arial" charset="0"/>
              <a:buChar char="•"/>
            </a:pPr>
            <a:endParaRPr lang="es-ES_tradnl" dirty="0"/>
          </a:p>
        </p:txBody>
      </p:sp>
      <p:pic>
        <p:nvPicPr>
          <p:cNvPr id="3074" name="Picture 2" descr="https://mdn.mozillademos.org/files/13504/execut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747" y="3574042"/>
            <a:ext cx="6999632" cy="3140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555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6105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2.5. ¿</a:t>
            </a:r>
            <a:r>
              <a:rPr lang="es-ES_tradnl" sz="2400" dirty="0" err="1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Qu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é es lo que </a:t>
            </a:r>
            <a:r>
              <a:rPr lang="es-ES" sz="2400" dirty="0" err="1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JavaSript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hace en </a:t>
            </a:r>
            <a:r>
              <a:rPr lang="es-ES" sz="2400" dirty="0" smtClean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la página?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665885" y="2356534"/>
            <a:ext cx="80805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 algn="just">
              <a:buFont typeface="Arial" charset="0"/>
              <a:buChar char="•"/>
            </a:pPr>
            <a:r>
              <a:rPr lang="es-ES" dirty="0" smtClean="0"/>
              <a:t>Cada pestaña del navegador es un compartimiento (ambiente de ejecución) separado para hacer funcionar código</a:t>
            </a:r>
          </a:p>
          <a:p>
            <a:pPr marL="180975" indent="-180975" algn="just">
              <a:buFont typeface="Arial" charset="0"/>
              <a:buChar char="•"/>
            </a:pPr>
            <a:endParaRPr lang="es-ES" dirty="0" smtClean="0"/>
          </a:p>
          <a:p>
            <a:pPr marL="180975" indent="-180975" algn="just">
              <a:buFont typeface="Arial" charset="0"/>
              <a:buChar char="•"/>
            </a:pPr>
            <a:endParaRPr lang="es-ES_tradnl" dirty="0"/>
          </a:p>
        </p:txBody>
      </p:sp>
      <p:pic>
        <p:nvPicPr>
          <p:cNvPr id="3074" name="Picture 2" descr="https://mdn.mozillademos.org/files/13504/execut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460" y="3299792"/>
            <a:ext cx="7477919" cy="335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665885" y="1882834"/>
            <a:ext cx="2945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dirty="0" smtClean="0"/>
              <a:t>Seguridad </a:t>
            </a:r>
            <a:r>
              <a:rPr lang="es-ES_tradnl" sz="2000" smtClean="0"/>
              <a:t>en el navegador</a:t>
            </a:r>
            <a:endParaRPr lang="es-ES_tradnl" sz="2000" dirty="0"/>
          </a:p>
        </p:txBody>
      </p:sp>
    </p:spTree>
    <p:extLst>
      <p:ext uri="{BB962C8B-B14F-4D97-AF65-F5344CB8AC3E}">
        <p14:creationId xmlns:p14="http://schemas.microsoft.com/office/powerpoint/2010/main" val="152585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2170</TotalTime>
  <Words>557</Words>
  <Application>Microsoft Macintosh PowerPoint</Application>
  <PresentationFormat>Presentación en pantalla (4:3)</PresentationFormat>
  <Paragraphs>61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Calibri</vt:lpstr>
      <vt:lpstr>Calibri Light</vt:lpstr>
      <vt:lpstr>Mangal</vt:lpstr>
      <vt:lpstr>Verdana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Usuario de Microsoft Office</cp:lastModifiedBy>
  <cp:revision>65</cp:revision>
  <dcterms:created xsi:type="dcterms:W3CDTF">2019-01-28T17:21:52Z</dcterms:created>
  <dcterms:modified xsi:type="dcterms:W3CDTF">2019-02-17T23:59:26Z</dcterms:modified>
</cp:coreProperties>
</file>

<file path=docProps/thumbnail.jpeg>
</file>